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9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628650" y="473299"/>
            <a:ext cx="4150217" cy="2048937"/>
          </a:xfrm>
          <a:prstGeom prst="rect">
            <a:avLst/>
          </a:prstGeom>
        </p:spPr>
        <p:txBody>
          <a:bodyPr lIns="34275" tIns="34275" rIns="34275" bIns="34275" anchor="b"/>
          <a:lstStyle>
            <a:lvl1pPr algn="ctr">
              <a:lnSpc>
                <a:spcPct val="90000"/>
              </a:lnSpc>
              <a:defRPr sz="45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628650" y="2791174"/>
            <a:ext cx="4150217" cy="1241822"/>
          </a:xfrm>
          <a:prstGeom prst="rect">
            <a:avLst/>
          </a:prstGeom>
        </p:spPr>
        <p:txBody>
          <a:bodyPr lIns="34275" tIns="34275" rIns="34275" bIns="34275"/>
          <a:lstStyle>
            <a:lvl1pPr marL="361950" indent="-2667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61950" indent="209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1950" indent="6858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61950" indent="11493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1950" indent="1606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Google Shape;65;p14"/>
          <p:cNvSpPr/>
          <p:nvPr/>
        </p:nvSpPr>
        <p:spPr>
          <a:xfrm>
            <a:off x="5438104" y="0"/>
            <a:ext cx="3705897" cy="5143500"/>
          </a:xfrm>
          <a:prstGeom prst="rect">
            <a:avLst/>
          </a:prstGeom>
          <a:solidFill>
            <a:srgbClr val="F495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13" name="Google Shape;66;p14" descr="Google Shape;66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526" y="4397068"/>
            <a:ext cx="1054464" cy="53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Google Shape;67;p14"/>
          <p:cNvSpPr txBox="1"/>
          <p:nvPr/>
        </p:nvSpPr>
        <p:spPr>
          <a:xfrm>
            <a:off x="5875120" y="2167926"/>
            <a:ext cx="2920265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“aimed at getting you to kickass in AI”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367853" y="128235"/>
            <a:ext cx="7886701" cy="644498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2700">
                <a:solidFill>
                  <a:srgbClr val="ED7D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idx="1"/>
          </p:nvPr>
        </p:nvSpPr>
        <p:spPr>
          <a:xfrm>
            <a:off x="367853" y="1138246"/>
            <a:ext cx="7886701" cy="3263504"/>
          </a:xfrm>
          <a:prstGeom prst="rect">
            <a:avLst/>
          </a:prstGeom>
        </p:spPr>
        <p:txBody>
          <a:bodyPr lIns="34275" tIns="34275" rIns="34275" bIns="34275"/>
          <a:lstStyle>
            <a:lvl1pPr indent="-3619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71550" indent="-4000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6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7" name="Google Shape;75;p16"/>
          <p:cNvSpPr/>
          <p:nvPr/>
        </p:nvSpPr>
        <p:spPr>
          <a:xfrm>
            <a:off x="-1" y="1"/>
            <a:ext cx="4539805" cy="514350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536486" y="554681"/>
            <a:ext cx="3466833" cy="4034140"/>
          </a:xfrm>
          <a:prstGeom prst="rect">
            <a:avLst/>
          </a:prstGeom>
        </p:spPr>
        <p:txBody>
          <a:bodyPr lIns="34275" tIns="34275" rIns="34275" bIns="34275" anchor="ctr"/>
          <a:lstStyle>
            <a:lvl1pPr algn="ctr">
              <a:lnSpc>
                <a:spcPct val="90000"/>
              </a:lnSpc>
              <a:defRPr sz="4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Google Shape;77;p16"/>
          <p:cNvSpPr/>
          <p:nvPr/>
        </p:nvSpPr>
        <p:spPr>
          <a:xfrm>
            <a:off x="4539803" y="1"/>
            <a:ext cx="4604198" cy="514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0" name="Google Shape;78;p16" descr="Google Shape;7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2423" y="1561220"/>
            <a:ext cx="3978960" cy="202106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4100">
                <a:solidFill>
                  <a:srgbClr val="ED7D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623887" y="3442096"/>
            <a:ext cx="7886701" cy="1125141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2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3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Body Level One…"/>
          <p:cNvSpPr txBox="1"/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Google Shape;88;p18"/>
          <p:cNvSpPr txBox="1"/>
          <p:nvPr>
            <p:ph type="body" sz="half" idx="13"/>
          </p:nvPr>
        </p:nvSpPr>
        <p:spPr>
          <a:xfrm>
            <a:off x="4629150" y="1369219"/>
            <a:ext cx="3886200" cy="3263505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5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6" name="Title Text"/>
          <p:cNvSpPr txBox="1"/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sz="quarter" idx="1"/>
          </p:nvPr>
        </p:nvSpPr>
        <p:spPr>
          <a:xfrm>
            <a:off x="629841" y="1260871"/>
            <a:ext cx="3868340" cy="617935"/>
          </a:xfrm>
          <a:prstGeom prst="rect">
            <a:avLst/>
          </a:prstGeom>
        </p:spPr>
        <p:txBody>
          <a:bodyPr lIns="34275" tIns="34275" rIns="34275" bIns="34275" anchor="b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Google Shape;95;p19"/>
          <p:cNvSpPr txBox="1"/>
          <p:nvPr>
            <p:ph type="body" sz="half" idx="13"/>
          </p:nvPr>
        </p:nvSpPr>
        <p:spPr>
          <a:xfrm>
            <a:off x="629840" y="1878806"/>
            <a:ext cx="3868341" cy="276344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9" name="Google Shape;96;p19"/>
          <p:cNvSpPr txBox="1"/>
          <p:nvPr>
            <p:ph type="body" sz="quarter" idx="14"/>
          </p:nvPr>
        </p:nvSpPr>
        <p:spPr>
          <a:xfrm>
            <a:off x="4629150" y="1260871"/>
            <a:ext cx="3887392" cy="617935"/>
          </a:xfrm>
          <a:prstGeom prst="rect">
            <a:avLst/>
          </a:prstGeom>
        </p:spPr>
        <p:txBody>
          <a:bodyPr lIns="34275" tIns="34275" rIns="34275" bIns="34275" anchor="b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0" name="Google Shape;97;p19"/>
          <p:cNvSpPr txBox="1"/>
          <p:nvPr>
            <p:ph type="body" sz="half" idx="15"/>
          </p:nvPr>
        </p:nvSpPr>
        <p:spPr>
          <a:xfrm>
            <a:off x="4629150" y="1878806"/>
            <a:ext cx="3887392" cy="276344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1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1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1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34275" tIns="34275" rIns="34275" bIns="34275"/>
          <a:lstStyle>
            <a:lvl1pPr indent="-3810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6107" indent="-413657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85900" indent="-4572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23110" indent="-51816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0310" indent="-51816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Google Shape;113;p22"/>
          <p:cNvSpPr txBox="1"/>
          <p:nvPr>
            <p:ph type="body" sz="quarter" idx="13"/>
          </p:nvPr>
        </p:nvSpPr>
        <p:spPr>
          <a:xfrm>
            <a:off x="629840" y="1543050"/>
            <a:ext cx="2949180" cy="2858692"/>
          </a:xfrm>
          <a:prstGeom prst="rect">
            <a:avLst/>
          </a:prstGeom>
        </p:spPr>
        <p:txBody>
          <a:bodyPr lIns="34275" tIns="34275" rIns="34275" bIns="34275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Title Text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6" name="Google Shape;119;p23"/>
          <p:cNvSpPr/>
          <p:nvPr>
            <p:ph type="pic" sz="half" idx="13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Body Level One…"/>
          <p:cNvSpPr txBox="1"/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8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idx="1"/>
          </p:nvPr>
        </p:nvSpPr>
        <p:spPr>
          <a:xfrm rot="5400000">
            <a:off x="2940248" y="-942380"/>
            <a:ext cx="3263504" cy="78867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0141" y="4720471"/>
            <a:ext cx="498109" cy="2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Google Shape;57;p13"/>
          <p:cNvSpPr/>
          <p:nvPr/>
        </p:nvSpPr>
        <p:spPr>
          <a:xfrm>
            <a:off x="8459716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9" name="Google Shape;58;p13"/>
          <p:cNvSpPr/>
          <p:nvPr/>
        </p:nvSpPr>
        <p:spPr>
          <a:xfrm>
            <a:off x="8665543" y="183925"/>
            <a:ext cx="86456" cy="8648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xfrm rot="5400000">
            <a:off x="5350073" y="1467445"/>
            <a:ext cx="4358879" cy="1971676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Body Level One…"/>
          <p:cNvSpPr txBox="1"/>
          <p:nvPr>
            <p:ph type="body" idx="1"/>
          </p:nvPr>
        </p:nvSpPr>
        <p:spPr>
          <a:xfrm rot="5400000">
            <a:off x="1349572" y="-447080"/>
            <a:ext cx="4358880" cy="5800726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ED7D31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8314218" y="4806409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Free-tek/Anjie_local_language_corpus_generator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40;p26"/>
          <p:cNvSpPr txBox="1"/>
          <p:nvPr>
            <p:ph type="title"/>
          </p:nvPr>
        </p:nvSpPr>
        <p:spPr>
          <a:xfrm>
            <a:off x="628649" y="473299"/>
            <a:ext cx="4150218" cy="204893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Natural Language Processing</a:t>
            </a:r>
          </a:p>
        </p:txBody>
      </p:sp>
      <p:sp>
        <p:nvSpPr>
          <p:cNvPr id="262" name="Google Shape;141;p26"/>
          <p:cNvSpPr txBox="1"/>
          <p:nvPr>
            <p:ph type="body" sz="quarter" idx="1"/>
          </p:nvPr>
        </p:nvSpPr>
        <p:spPr>
          <a:xfrm>
            <a:off x="628649" y="2791174"/>
            <a:ext cx="4150218" cy="1241822"/>
          </a:xfrm>
          <a:prstGeom prst="rect">
            <a:avLst/>
          </a:prstGeom>
        </p:spPr>
        <p:txBody>
          <a:bodyPr/>
          <a:lstStyle>
            <a:lvl1pPr marL="0" indent="0" defTabSz="886968">
              <a:spcBef>
                <a:spcPts val="0"/>
              </a:spcBef>
              <a:defRPr sz="2328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Anjie - a library for generating corpus in African local languages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ive people great tools and they will do awesome stuffs."/>
          <p:cNvSpPr txBox="1"/>
          <p:nvPr>
            <p:ph type="title"/>
          </p:nvPr>
        </p:nvSpPr>
        <p:spPr>
          <a:xfrm>
            <a:off x="535343" y="125071"/>
            <a:ext cx="7886701" cy="4353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Give people great tools and they will do awesome stuffs.</a:t>
            </a:r>
          </a:p>
        </p:txBody>
      </p:sp>
      <p:sp>
        <p:nvSpPr>
          <p:cNvPr id="293" name="-Language modelling in local languages.…"/>
          <p:cNvSpPr txBox="1"/>
          <p:nvPr>
            <p:ph type="body" idx="1"/>
          </p:nvPr>
        </p:nvSpPr>
        <p:spPr>
          <a:xfrm>
            <a:off x="535343" y="725851"/>
            <a:ext cx="7886701" cy="2859323"/>
          </a:xfrm>
          <a:prstGeom prst="rect">
            <a:avLst/>
          </a:prstGeom>
        </p:spPr>
        <p:txBody>
          <a:bodyPr/>
          <a:lstStyle/>
          <a:p>
            <a:pPr marL="0" indent="228600">
              <a:defRPr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-Language modelling in local languages.</a:t>
            </a:r>
          </a:p>
          <a:p>
            <a:pPr marL="0" indent="228600">
              <a:defRPr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228600">
              <a:defRPr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-Chat bot conversations available in our local languages.</a:t>
            </a:r>
          </a:p>
          <a:p>
            <a:pPr marL="0" indent="228600">
              <a:defRPr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74;p45"/>
          <p:cNvSpPr txBox="1"/>
          <p:nvPr>
            <p:ph type="title"/>
          </p:nvPr>
        </p:nvSpPr>
        <p:spPr>
          <a:xfrm>
            <a:off x="536485" y="554681"/>
            <a:ext cx="3466834" cy="403414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146;p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65" name="Google Shape;147;p27"/>
          <p:cNvSpPr txBox="1"/>
          <p:nvPr>
            <p:ph type="body" sz="half" idx="1"/>
          </p:nvPr>
        </p:nvSpPr>
        <p:spPr>
          <a:xfrm>
            <a:off x="367853" y="2027526"/>
            <a:ext cx="7886701" cy="2175976"/>
          </a:xfrm>
          <a:prstGeom prst="rect">
            <a:avLst/>
          </a:prstGeom>
        </p:spPr>
        <p:txBody>
          <a:bodyPr/>
          <a:lstStyle/>
          <a:p>
            <a:pPr lvl="8" marL="0" indent="1828800" defTabSz="457200">
              <a:lnSpc>
                <a:spcPct val="15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</a:p>
          <a:p>
            <a:pPr lvl="8" marL="0" indent="1828800" defTabSz="457200">
              <a:lnSpc>
                <a:spcPct val="15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8" marL="0" indent="1828800" defTabSz="457200">
              <a:lnSpc>
                <a:spcPct val="15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</a:t>
            </a:r>
            <a:r>
              <a:rPr sz="1500"/>
              <a:t>     </a:t>
            </a:r>
            <a:r>
              <a:rPr sz="1500">
                <a:solidFill>
                  <a:srgbClr val="0433FF"/>
                </a:solidFill>
              </a:rPr>
              <a:t>I no know way tun I day cuz am</a:t>
            </a:r>
            <a:endParaRPr sz="1500">
              <a:solidFill>
                <a:srgbClr val="0433FF"/>
              </a:solidFill>
            </a:endParaRPr>
          </a:p>
          <a:p>
            <a:pPr lvl="8" marL="0" indent="1828800" defTabSz="457200">
              <a:lnSpc>
                <a:spcPct val="150000"/>
              </a:lnSpc>
              <a:spcBef>
                <a:spcPts val="80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* OOH I MEANT “I no know waytin day cuz am"</a:t>
            </a:r>
          </a:p>
        </p:txBody>
      </p:sp>
      <p:sp>
        <p:nvSpPr>
          <p:cNvPr id="266" name="Am sure we all had that one time when we sent some one a message or uploaded a post on our status and autocorrect totally messed up."/>
          <p:cNvSpPr txBox="1"/>
          <p:nvPr/>
        </p:nvSpPr>
        <p:spPr>
          <a:xfrm>
            <a:off x="394847" y="965164"/>
            <a:ext cx="8219558" cy="53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Am sure we all had that one time when we sent some one a message or uploaded a post on our status and autocorrect totally messed 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tenor.gif" descr="ten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20" y="465872"/>
            <a:ext cx="63246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tenor (1).gif" descr="tenor (1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269" y="1665260"/>
            <a:ext cx="4791462" cy="269399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Its not my fault you never taught me how to speak pidgin or yoruba"/>
          <p:cNvSpPr txBox="1"/>
          <p:nvPr/>
        </p:nvSpPr>
        <p:spPr>
          <a:xfrm>
            <a:off x="259532" y="438946"/>
            <a:ext cx="816731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I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ts not my fault you never taught me how to speak pidgin or yoruba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&quot;I want to be a data scientist  but where do I get data&quot;"/>
          <p:cNvSpPr txBox="1"/>
          <p:nvPr>
            <p:ph type="title"/>
          </p:nvPr>
        </p:nvSpPr>
        <p:spPr>
          <a:xfrm>
            <a:off x="367853" y="470423"/>
            <a:ext cx="7886701" cy="644498"/>
          </a:xfrm>
          <a:prstGeom prst="rect">
            <a:avLst/>
          </a:prstGeom>
        </p:spPr>
        <p:txBody>
          <a:bodyPr/>
          <a:lstStyle>
            <a:lvl1pPr defTabSz="850391">
              <a:defRPr sz="2511"/>
            </a:lvl1pPr>
          </a:lstStyle>
          <a:p>
            <a:pPr/>
            <a:r>
              <a:t>"I want to be a data scientist  but where do I get data"</a:t>
            </a:r>
          </a:p>
        </p:txBody>
      </p:sp>
      <p:pic>
        <p:nvPicPr>
          <p:cNvPr id="274" name="tenor (4).gif" descr="tenor (4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792" y="1203938"/>
            <a:ext cx="4406822" cy="338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68;p31"/>
          <p:cNvSpPr txBox="1"/>
          <p:nvPr>
            <p:ph type="title"/>
          </p:nvPr>
        </p:nvSpPr>
        <p:spPr>
          <a:xfrm>
            <a:off x="367853" y="128235"/>
            <a:ext cx="7886701" cy="64440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Anjie</a:t>
            </a:r>
          </a:p>
        </p:txBody>
      </p:sp>
      <p:sp>
        <p:nvSpPr>
          <p:cNvPr id="277" name="Google Shape;169;p31"/>
          <p:cNvSpPr txBox="1"/>
          <p:nvPr>
            <p:ph type="body" idx="1"/>
          </p:nvPr>
        </p:nvSpPr>
        <p:spPr>
          <a:xfrm>
            <a:off x="306749" y="830824"/>
            <a:ext cx="8008908" cy="3496202"/>
          </a:xfrm>
          <a:prstGeom prst="rect">
            <a:avLst/>
          </a:prstGeom>
        </p:spPr>
        <p:txBody>
          <a:bodyPr/>
          <a:lstStyle/>
          <a:p>
            <a:pPr marL="0" indent="0" algn="just" defTabSz="457200">
              <a:lnSpc>
                <a:spcPct val="20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  <a:r>
              <a:t>Anjie library provides you with corpus in several local Nigerian languages (Yoruba, Hausa and Pidgin) and also English Language, scraped from online newspapers.</a:t>
            </a:r>
          </a:p>
          <a:p>
            <a:pPr marL="0" indent="0" algn="just" defTabSz="457200">
              <a:lnSpc>
                <a:spcPct val="20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 algn="just" defTabSz="457200">
              <a:lnSpc>
                <a:spcPct val="20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 algn="just" defTabSz="457200">
              <a:lnSpc>
                <a:spcPct val="20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 algn="just" defTabSz="457200">
              <a:lnSpc>
                <a:spcPct val="20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278" name="Less of this"/>
          <p:cNvSpPr txBox="1"/>
          <p:nvPr/>
        </p:nvSpPr>
        <p:spPr>
          <a:xfrm>
            <a:off x="391415" y="1902746"/>
            <a:ext cx="180176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Less of this</a:t>
            </a:r>
          </a:p>
        </p:txBody>
      </p:sp>
      <p:sp>
        <p:nvSpPr>
          <p:cNvPr id="279" name="More of this"/>
          <p:cNvSpPr txBox="1"/>
          <p:nvPr/>
        </p:nvSpPr>
        <p:spPr>
          <a:xfrm>
            <a:off x="5850831" y="1902746"/>
            <a:ext cx="180176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More of this</a:t>
            </a:r>
          </a:p>
        </p:txBody>
      </p:sp>
      <p:pic>
        <p:nvPicPr>
          <p:cNvPr id="280" name="tenor (3).gif" descr="tenor (3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8363" y="2300984"/>
            <a:ext cx="1886702" cy="1886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tenor (2).gif" descr="tenor (2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43" y="2529782"/>
            <a:ext cx="3810001" cy="160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177;p32"/>
          <p:cNvSpPr txBox="1"/>
          <p:nvPr>
            <p:ph type="body" idx="1"/>
          </p:nvPr>
        </p:nvSpPr>
        <p:spPr>
          <a:xfrm>
            <a:off x="367850" y="741850"/>
            <a:ext cx="7886705" cy="4168594"/>
          </a:xfrm>
          <a:prstGeom prst="rect">
            <a:avLst/>
          </a:prstGeom>
        </p:spPr>
        <p:txBody>
          <a:bodyPr/>
          <a:lstStyle/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 sz="1400">
                <a:latin typeface="Consolas"/>
                <a:ea typeface="Consolas"/>
                <a:cs typeface="Consolas"/>
                <a:sym typeface="Consolas"/>
              </a:defRPr>
            </a:pPr>
            <a:r>
              <a:t>We provide the corpus from over 8 online newspapers and blogs.</a:t>
            </a: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 sz="1400">
                <a:latin typeface="Consolas"/>
                <a:ea typeface="Consolas"/>
                <a:cs typeface="Consolas"/>
                <a:sym typeface="Consolas"/>
              </a:defRPr>
            </a:pPr>
            <a:r>
              <a:t>- BBC Hausa, BBC Yoruba, BBC Pidgin, Punch Newspaper, BBC English, Lindaikeji’s blog, News 24, Guardian Newspaper.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183;p33"/>
          <p:cNvSpPr txBox="1"/>
          <p:nvPr>
            <p:ph type="title"/>
          </p:nvPr>
        </p:nvSpPr>
        <p:spPr>
          <a:xfrm>
            <a:off x="367853" y="128235"/>
            <a:ext cx="7886701" cy="64440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Bonus Feature: Brand Analysis</a:t>
            </a:r>
          </a:p>
        </p:txBody>
      </p:sp>
      <p:pic>
        <p:nvPicPr>
          <p:cNvPr id="286" name="tenor (5).gif" descr="tenor (5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940" y="1298703"/>
            <a:ext cx="3197420" cy="254609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What have they been saying about us?"/>
          <p:cNvSpPr txBox="1"/>
          <p:nvPr/>
        </p:nvSpPr>
        <p:spPr>
          <a:xfrm>
            <a:off x="4288546" y="2451100"/>
            <a:ext cx="4402535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What have they been saying about us?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192;p34"/>
          <p:cNvSpPr txBox="1"/>
          <p:nvPr>
            <p:ph type="title"/>
          </p:nvPr>
        </p:nvSpPr>
        <p:spPr>
          <a:xfrm>
            <a:off x="367853" y="128235"/>
            <a:ext cx="7886701" cy="644402"/>
          </a:xfrm>
          <a:prstGeom prst="rect">
            <a:avLst/>
          </a:prstGeom>
        </p:spPr>
        <p:txBody>
          <a:bodyPr/>
          <a:lstStyle/>
          <a:p>
            <a:pPr/>
            <a:r>
              <a:t>Relevant links</a:t>
            </a:r>
          </a:p>
        </p:txBody>
      </p:sp>
      <p:sp>
        <p:nvSpPr>
          <p:cNvPr id="290" name="Google Shape;193;p34"/>
          <p:cNvSpPr txBox="1"/>
          <p:nvPr>
            <p:ph type="body" idx="1"/>
          </p:nvPr>
        </p:nvSpPr>
        <p:spPr>
          <a:xfrm>
            <a:off x="367853" y="1014678"/>
            <a:ext cx="7886701" cy="3263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SzPts val="1500"/>
              <a:defRPr sz="1500" u="sng">
                <a:solidFill>
                  <a:srgbClr val="0197A7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Pip install anjie</a:t>
            </a:r>
          </a:p>
          <a:p>
            <a:pPr>
              <a:lnSpc>
                <a:spcPct val="120000"/>
              </a:lnSpc>
              <a:buSzPts val="1500"/>
              <a:defRPr sz="1500" u="sng">
                <a:solidFill>
                  <a:srgbClr val="0197A7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</a:t>
            </a: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https://github.com/Free-tek/Anjie_local_language_corpus_generator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